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8" roundtripDataSignature="AMtx7mh8QSiqHAnGQtROBIbxiUMLV6cg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558"/>
  </p:normalViewPr>
  <p:slideViewPr>
    <p:cSldViewPr snapToGrid="0">
      <p:cViewPr varScale="1">
        <p:scale>
          <a:sx n="121" d="100"/>
          <a:sy n="121" d="100"/>
        </p:scale>
        <p:origin x="1904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pt-BR" dirty="0"/>
              <a:t>Flutuações no preço da energia</a:t>
            </a:r>
            <a:endParaRPr lang="en-US" dirty="0"/>
          </a:p>
        </c:rich>
      </c:tx>
      <c:overlay val="0"/>
    </c:title>
    <c:autoTitleDeleted val="0"/>
    <c:plotArea>
      <c:layout/>
      <c:scatterChart>
        <c:scatterStyle val="smoothMarker"/>
        <c:varyColors val="0"/>
        <c:ser>
          <c:idx val="0"/>
          <c:order val="0"/>
          <c:xVal>
            <c:numRef>
              <c:f>Sheet1!$A$1:$A$24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xVal>
          <c:yVal>
            <c:numRef>
              <c:f>Sheet1!$B$1:$B$24</c:f>
              <c:numCache>
                <c:formatCode>General</c:formatCode>
                <c:ptCount val="24"/>
                <c:pt idx="0">
                  <c:v>41.74</c:v>
                </c:pt>
                <c:pt idx="1">
                  <c:v>34.68</c:v>
                </c:pt>
                <c:pt idx="2">
                  <c:v>28.95</c:v>
                </c:pt>
                <c:pt idx="3">
                  <c:v>29.01</c:v>
                </c:pt>
                <c:pt idx="4">
                  <c:v>37.340000000000003</c:v>
                </c:pt>
                <c:pt idx="5">
                  <c:v>43.99</c:v>
                </c:pt>
                <c:pt idx="6">
                  <c:v>29.41</c:v>
                </c:pt>
                <c:pt idx="7">
                  <c:v>37.25</c:v>
                </c:pt>
                <c:pt idx="8">
                  <c:v>41.78</c:v>
                </c:pt>
                <c:pt idx="9">
                  <c:v>47.73</c:v>
                </c:pt>
                <c:pt idx="10">
                  <c:v>47.81</c:v>
                </c:pt>
                <c:pt idx="11">
                  <c:v>43.05</c:v>
                </c:pt>
                <c:pt idx="12">
                  <c:v>44.51</c:v>
                </c:pt>
                <c:pt idx="13">
                  <c:v>44.19</c:v>
                </c:pt>
                <c:pt idx="14">
                  <c:v>44.71</c:v>
                </c:pt>
                <c:pt idx="15">
                  <c:v>44.71</c:v>
                </c:pt>
                <c:pt idx="16">
                  <c:v>42.48</c:v>
                </c:pt>
                <c:pt idx="17">
                  <c:v>42.16</c:v>
                </c:pt>
                <c:pt idx="18">
                  <c:v>41.39</c:v>
                </c:pt>
                <c:pt idx="19">
                  <c:v>55.24</c:v>
                </c:pt>
                <c:pt idx="20">
                  <c:v>43.22</c:v>
                </c:pt>
                <c:pt idx="21">
                  <c:v>41.89</c:v>
                </c:pt>
                <c:pt idx="22">
                  <c:v>43.3</c:v>
                </c:pt>
                <c:pt idx="23">
                  <c:v>36.17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5AB-314F-9754-6B70DD4E6A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0522944"/>
        <c:axId val="180378752"/>
      </c:scatterChart>
      <c:valAx>
        <c:axId val="360522944"/>
        <c:scaling>
          <c:orientation val="minMax"/>
          <c:max val="24"/>
          <c:min val="0"/>
        </c:scaling>
        <c:delete val="0"/>
        <c:axPos val="b"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 dirty="0" err="1"/>
                  <a:t>Hora</a:t>
                </a:r>
                <a:endParaRPr lang="en-US" sz="1800" dirty="0"/>
              </a:p>
            </c:rich>
          </c:tx>
          <c:overlay val="0"/>
        </c:title>
        <c:numFmt formatCode="General" sourceLinked="1"/>
        <c:majorTickMark val="cross"/>
        <c:minorTickMark val="none"/>
        <c:tickLblPos val="nextTo"/>
        <c:txPr>
          <a:bodyPr/>
          <a:lstStyle/>
          <a:p>
            <a:pPr>
              <a:defRPr sz="1800"/>
            </a:pPr>
            <a:endParaRPr lang="en-BR"/>
          </a:p>
        </c:txPr>
        <c:crossAx val="180378752"/>
        <c:crosses val="autoZero"/>
        <c:crossBetween val="midCat"/>
      </c:valAx>
      <c:valAx>
        <c:axId val="180378752"/>
        <c:scaling>
          <c:orientation val="minMax"/>
          <c:min val="2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800"/>
                </a:pPr>
                <a:r>
                  <a:rPr lang="en-US" sz="1800" dirty="0" err="1"/>
                  <a:t>Preço</a:t>
                </a:r>
                <a:r>
                  <a:rPr lang="en-US" sz="1800" dirty="0"/>
                  <a:t> ($/</a:t>
                </a:r>
                <a:r>
                  <a:rPr lang="en-US" sz="1800" dirty="0" err="1"/>
                  <a:t>MWh</a:t>
                </a:r>
                <a:r>
                  <a:rPr lang="en-US" sz="1800" dirty="0"/>
                  <a:t>)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800"/>
            </a:pPr>
            <a:endParaRPr lang="en-BR"/>
          </a:p>
        </c:txPr>
        <c:crossAx val="36052294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5476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5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28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2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3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3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2D050"/>
            </a:gs>
            <a:gs pos="58999">
              <a:schemeClr val="lt1"/>
            </a:gs>
            <a:gs pos="100000">
              <a:schemeClr val="lt1"/>
            </a:gs>
          </a:gsLst>
          <a:lin ang="42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685800" y="231490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 dirty="0"/>
              <a:t>Turbinas Eólicas no Brasil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Preços da Energia Elétrica</a:t>
            </a:r>
            <a:endParaRPr/>
          </a:p>
        </p:txBody>
      </p:sp>
      <p:sp>
        <p:nvSpPr>
          <p:cNvPr id="143" name="Google Shape;143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Os preços da energia podem mudar dependendo da estação.</a:t>
            </a:r>
            <a:endParaRPr/>
          </a:p>
        </p:txBody>
      </p:sp>
      <p:graphicFrame>
        <p:nvGraphicFramePr>
          <p:cNvPr id="144" name="Google Shape;144;p11"/>
          <p:cNvGraphicFramePr/>
          <p:nvPr/>
        </p:nvGraphicFramePr>
        <p:xfrm>
          <a:off x="1143000" y="2590800"/>
          <a:ext cx="6934200" cy="381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Atividade Proposta</a:t>
            </a:r>
            <a:endParaRPr/>
          </a:p>
        </p:txBody>
      </p:sp>
      <p:sp>
        <p:nvSpPr>
          <p:cNvPr id="150" name="Google Shape;150;p12"/>
          <p:cNvSpPr txBox="1">
            <a:spLocks noGrp="1"/>
          </p:cNvSpPr>
          <p:nvPr>
            <p:ph type="body" idx="1"/>
          </p:nvPr>
        </p:nvSpPr>
        <p:spPr>
          <a:xfrm>
            <a:off x="533400" y="15240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Projete um parque eólico no Brasil;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Você receberá uma região específica;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Você instalará 100 turbinas de 1,5 MW;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Observe a viabilidade econômica da construção do parque eólico em diferentes regiões do Brasil;</a:t>
            </a:r>
            <a:endParaRPr/>
          </a:p>
          <a:p>
            <a:pPr marL="34290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Você precisará considerar muitos fatores diferentes para determinar se vale a pena construir uma turbina em qualquer local.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Mobile App</a:t>
            </a:r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pt-BR" sz="2960"/>
              <a:t>Criamos um app para ajudá-los no projeto;</a:t>
            </a:r>
            <a:endParaRPr/>
          </a:p>
          <a:p>
            <a:pPr marL="34290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pt-BR" sz="2960"/>
              <a:t>Os gráficos mostram o fluxo de caixa acumulado e anual.</a:t>
            </a:r>
            <a:endParaRPr/>
          </a:p>
          <a:p>
            <a:pPr marL="34290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pt-BR" sz="2960"/>
              <a:t>Todas as células amarelas atualizarão automaticamente esses cálculos; portanto, fique à vontade para experimentar os preços assim que tiver resultados iniciais.</a:t>
            </a:r>
            <a:endParaRPr sz="296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4"/>
          <p:cNvSpPr txBox="1">
            <a:spLocks noGrp="1"/>
          </p:cNvSpPr>
          <p:nvPr>
            <p:ph type="body" idx="1"/>
          </p:nvPr>
        </p:nvSpPr>
        <p:spPr>
          <a:xfrm>
            <a:off x="89425" y="1822875"/>
            <a:ext cx="3850800" cy="39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pt-BR" sz="4000"/>
              <a:t>Norte</a:t>
            </a:r>
            <a:endParaRPr/>
          </a:p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pt-BR" sz="4000"/>
              <a:t>Nordeste</a:t>
            </a:r>
            <a:endParaRPr/>
          </a:p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pt-BR" sz="4000"/>
              <a:t>Sul</a:t>
            </a:r>
            <a:endParaRPr/>
          </a:p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</a:pPr>
            <a:r>
              <a:rPr lang="pt-BR" sz="4000"/>
              <a:t>Sudeste </a:t>
            </a:r>
            <a:endParaRPr sz="4000"/>
          </a:p>
          <a:p>
            <a:pPr marL="342900" lvl="0" indent="-342900" algn="l" rtl="0">
              <a:spcBef>
                <a:spcPts val="800"/>
              </a:spcBef>
              <a:spcAft>
                <a:spcPts val="0"/>
              </a:spcAft>
              <a:buSzPts val="4000"/>
              <a:buChar char="•"/>
            </a:pPr>
            <a:r>
              <a:rPr lang="pt-BR" sz="4000"/>
              <a:t>Centro Oeste</a:t>
            </a:r>
            <a:endParaRPr sz="4000"/>
          </a:p>
        </p:txBody>
      </p:sp>
      <p:pic>
        <p:nvPicPr>
          <p:cNvPr id="162" name="Google Shape;1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0975" y="1822875"/>
            <a:ext cx="5074201" cy="450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4"/>
          <p:cNvSpPr txBox="1"/>
          <p:nvPr/>
        </p:nvSpPr>
        <p:spPr>
          <a:xfrm>
            <a:off x="526850" y="381000"/>
            <a:ext cx="77343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latin typeface="Calibri"/>
                <a:ea typeface="Calibri"/>
                <a:cs typeface="Calibri"/>
                <a:sym typeface="Calibri"/>
              </a:rPr>
              <a:t>                             Regiões 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Fator de Capacidade</a:t>
            </a:r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Uma medida da quantidade de energia que uma turbina realmente produz com base no vento em que está instalada.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 fator de capacidade seria 100% se a turbina funcionasse com potência máxima (placa de identificação) 24/365.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 número típico será de 0,26 a 0,43 para o vento no Brasil.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Custo da Terra</a:t>
            </a:r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body" idx="1"/>
          </p:nvPr>
        </p:nvSpPr>
        <p:spPr>
          <a:xfrm>
            <a:off x="457200" y="1373775"/>
            <a:ext cx="8229600" cy="35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Descobrir o tamanho da turbina com base na velocidade do vento;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Encontre a área de terra necessária com base no tamanho da turbina;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Procure o custo por metros quadrados para determinar o custo total da terra;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Haverá um custo anual.</a:t>
            </a:r>
            <a:endParaRPr sz="2800"/>
          </a:p>
        </p:txBody>
      </p:sp>
      <p:pic>
        <p:nvPicPr>
          <p:cNvPr id="176" name="Google Shape;17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21525" y="4121300"/>
            <a:ext cx="4240999" cy="26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>
            <a:spLocks noGrp="1"/>
          </p:cNvSpPr>
          <p:nvPr>
            <p:ph type="title"/>
          </p:nvPr>
        </p:nvSpPr>
        <p:spPr>
          <a:xfrm>
            <a:off x="48125" y="274650"/>
            <a:ext cx="9096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pt-BR" sz="3959"/>
              <a:t>Novas Linhas de Transmissão e Ampliações das Subestações Existentes.</a:t>
            </a:r>
            <a:endParaRPr sz="3959"/>
          </a:p>
        </p:txBody>
      </p:sp>
      <p:sp>
        <p:nvSpPr>
          <p:cNvPr id="182" name="Google Shape;182;p17"/>
          <p:cNvSpPr txBox="1">
            <a:spLocks noGrp="1"/>
          </p:cNvSpPr>
          <p:nvPr>
            <p:ph type="body" idx="1"/>
          </p:nvPr>
        </p:nvSpPr>
        <p:spPr>
          <a:xfrm>
            <a:off x="457200" y="1790950"/>
            <a:ext cx="8229600" cy="3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A energia deve ser transferida do parque eólico para a rede de transmissão existente.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Use o mapa de transmissão para encontrar o comprimento das linhas a serem instaladas.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Atualizações de subestações provavelmente será necessário integrar a fazenda na rede.</a:t>
            </a:r>
            <a:endParaRPr/>
          </a:p>
        </p:txBody>
      </p:sp>
      <p:pic>
        <p:nvPicPr>
          <p:cNvPr id="183" name="Google Shape;183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5999" y="4892125"/>
            <a:ext cx="2140375" cy="177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Custos de Capital</a:t>
            </a:r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Custo de compra e instalação da turbina.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Para turbinas eólicas, esse custo é muito alto e, como resultado, é financiado como uma hipoteca de uma casa.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Pagamentos iguais são feitos todos os anos para pagar os custos de capital.</a:t>
            </a:r>
            <a:endParaRPr/>
          </a:p>
        </p:txBody>
      </p:sp>
      <p:pic>
        <p:nvPicPr>
          <p:cNvPr id="190" name="Google Shape;19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24600" y="5029200"/>
            <a:ext cx="2133600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Custos contínuos</a:t>
            </a:r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Coisas como o terreno em que a turbina está situada devem ser pagas anualmente.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Outros custos incluem despesas administrativas e seguros.</a:t>
            </a:r>
            <a:endParaRPr/>
          </a:p>
        </p:txBody>
      </p:sp>
      <p:pic>
        <p:nvPicPr>
          <p:cNvPr id="197" name="Google Shape;197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38600" y="3688775"/>
            <a:ext cx="4648200" cy="289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Custos de manutenção</a:t>
            </a:r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 óleo precisa ser trocado, as peças de desgaste precisam ser substituídas, as coisas quebram.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Observe como esses custos aumentam à medida que a turbina envelhece.</a:t>
            </a:r>
            <a:endParaRPr/>
          </a:p>
        </p:txBody>
      </p:sp>
      <p:pic>
        <p:nvPicPr>
          <p:cNvPr id="204" name="Google Shape;20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00" y="4262438"/>
            <a:ext cx="3810000" cy="2147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5800" y="4262438"/>
            <a:ext cx="3667125" cy="17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História das Turbinas Eólicas</a:t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2438400"/>
            <a:ext cx="6275615" cy="4179658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/>
        </p:nvSpPr>
        <p:spPr>
          <a:xfrm>
            <a:off x="685800" y="1295400"/>
            <a:ext cx="75438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t-BR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energia eólica vem sendo utilizada há milhares de anos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t-BR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primeiros usos foram para bombear água, moer grãos, etc.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Renda</a:t>
            </a:r>
            <a:endParaRPr/>
          </a:p>
        </p:txBody>
      </p:sp>
      <p:sp>
        <p:nvSpPr>
          <p:cNvPr id="211" name="Google Shape;211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 fator de capacidade determinará quanta energia é produzida ao longo do ano.</a:t>
            </a:r>
            <a:endParaRPr>
              <a:highlight>
                <a:srgbClr val="FF0000"/>
              </a:highlight>
            </a:endParaRPr>
          </a:p>
        </p:txBody>
      </p:sp>
      <p:pic>
        <p:nvPicPr>
          <p:cNvPr id="212" name="Google Shape;212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33025" y="4131972"/>
            <a:ext cx="3752850" cy="2560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Crédito Fiscal de Produção</a:t>
            </a:r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Subsídio federal para energia renovável em escala comercial.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Atualmente, 2,2 centavos de dólar / kWh nos primeiros 10 anos de operação.</a:t>
            </a:r>
            <a:endParaRPr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/>
              <a:t>Observe como isso afeta a viabilidade do projeto.</a:t>
            </a:r>
            <a:endParaRPr/>
          </a:p>
        </p:txBody>
      </p:sp>
      <p:pic>
        <p:nvPicPr>
          <p:cNvPr id="219" name="Google Shape;21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3000" y="4800600"/>
            <a:ext cx="2647950" cy="17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Vamos Começar ...</a:t>
            </a:r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 dirty="0"/>
              <a:t>Divida em cinco grupos, um para cada região.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 dirty="0"/>
              <a:t>Você terá 30 minutos para concluir a análise, inserir informações no </a:t>
            </a:r>
            <a:r>
              <a:rPr lang="pt-BR" dirty="0" err="1"/>
              <a:t>App</a:t>
            </a:r>
            <a:r>
              <a:rPr lang="pt-BR" dirty="0"/>
              <a:t> e ver como o projeto funcionará.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 dirty="0"/>
              <a:t>Em seguida, teremos uma breve discussão para comparar os resultados entre grupos / regiões.</a:t>
            </a: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 dirty="0"/>
              <a:t>Referência</a:t>
            </a:r>
            <a:endParaRPr dirty="0"/>
          </a:p>
        </p:txBody>
      </p:sp>
      <p:sp>
        <p:nvSpPr>
          <p:cNvPr id="225" name="Google Shape;225;p23"/>
          <p:cNvSpPr txBox="1">
            <a:spLocks noGrp="1"/>
          </p:cNvSpPr>
          <p:nvPr>
            <p:ph type="body" idx="1"/>
          </p:nvPr>
        </p:nvSpPr>
        <p:spPr>
          <a:xfrm>
            <a:off x="457200" y="1600201"/>
            <a:ext cx="8229600" cy="3108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114300" indent="0" algn="just">
              <a:buNone/>
            </a:pPr>
            <a:r>
              <a:rPr lang="en-US" dirty="0"/>
              <a:t>WORCESTER, A. C.; HICKOX, V. M.; KLIMASZEWSKI, J. G.; BERNAL F. W.; CHOW, J. H., “Design Wind Farms as a Hands-on Activity for high School Students”, IEEE Power and Energy Magazine, vol. 11, no. 1, pp. 18-29, 2013.</a:t>
            </a:r>
          </a:p>
          <a:p>
            <a:pPr marL="114300" indent="0">
              <a:buNone/>
            </a:pPr>
            <a:br>
              <a:rPr lang="en-US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3192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304800" y="914400"/>
            <a:ext cx="2971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pt-BR" sz="3959"/>
              <a:t>Primeira turbina eólica para geração de eletricidade</a:t>
            </a:r>
            <a:endParaRPr sz="3959"/>
          </a:p>
        </p:txBody>
      </p:sp>
      <p:pic>
        <p:nvPicPr>
          <p:cNvPr id="98" name="Google Shape;9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29000" y="457200"/>
            <a:ext cx="5514975" cy="57054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3"/>
          <p:cNvSpPr txBox="1"/>
          <p:nvPr/>
        </p:nvSpPr>
        <p:spPr>
          <a:xfrm>
            <a:off x="152400" y="3309936"/>
            <a:ext cx="3200400" cy="2554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Cleveland, Ohio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1887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12kW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Diâmetro de </a:t>
            </a:r>
            <a:r>
              <a:rPr lang="pt-BR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18,29 metros.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4114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pt-BR" sz="3959"/>
              <a:t>Primeira turbina eólica em escala de MW</a:t>
            </a:r>
            <a:endParaRPr sz="3959"/>
          </a:p>
        </p:txBody>
      </p:sp>
      <p:pic>
        <p:nvPicPr>
          <p:cNvPr id="105" name="Google Shape;10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94860" y="76200"/>
            <a:ext cx="4453890" cy="6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4"/>
          <p:cNvSpPr txBox="1"/>
          <p:nvPr/>
        </p:nvSpPr>
        <p:spPr>
          <a:xfrm>
            <a:off x="457199" y="2133600"/>
            <a:ext cx="4091941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Castleton, VT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Construído em 1941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Diâmetro de 53,34 m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1,25 MW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t-BR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Maior turbina já construída até 1979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Parques Eólicos Modernos</a:t>
            </a:r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body" idx="1"/>
          </p:nvPr>
        </p:nvSpPr>
        <p:spPr>
          <a:xfrm>
            <a:off x="457200" y="1600201"/>
            <a:ext cx="72390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Turbinas de 1-3 MW comuns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Diâmetros das lâminas comuns a 76,2 metros</a:t>
            </a:r>
            <a:endParaRPr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Pode ter centenas de turbinas em uma fazenda</a:t>
            </a:r>
            <a:endParaRPr sz="2800"/>
          </a:p>
        </p:txBody>
      </p:sp>
      <p:pic>
        <p:nvPicPr>
          <p:cNvPr id="113" name="Google Shape;11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64100" y="3238119"/>
            <a:ext cx="4763082" cy="3506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Tamanhos Crescentes</a:t>
            </a:r>
            <a:endParaRPr/>
          </a:p>
        </p:txBody>
      </p:sp>
      <p:pic>
        <p:nvPicPr>
          <p:cNvPr id="119" name="Google Shape;119;p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1600201"/>
            <a:ext cx="7772400" cy="428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000" y="990600"/>
            <a:ext cx="4295775" cy="499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24400" y="2438400"/>
            <a:ext cx="3848100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De onde vem nosso poder?</a:t>
            </a:r>
            <a:endParaRPr/>
          </a:p>
        </p:txBody>
      </p:sp>
      <p:pic>
        <p:nvPicPr>
          <p:cNvPr id="5" name="Picture 4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5D9E2922-6664-CF44-AA81-F3BBFD7C1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3123" y="1417638"/>
            <a:ext cx="6191707" cy="491920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t-BR"/>
              <a:t>O que é um quilowatt?</a:t>
            </a:r>
            <a:endParaRPr/>
          </a:p>
        </p:txBody>
      </p:sp>
      <p:pic>
        <p:nvPicPr>
          <p:cNvPr id="137" name="Google Shape;137;p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395214" y="1833467"/>
            <a:ext cx="6353572" cy="4059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672</Words>
  <Application>Microsoft Macintosh PowerPoint</Application>
  <PresentationFormat>On-screen Show (4:3)</PresentationFormat>
  <Paragraphs>79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Turbinas Eólicas no Brasil</vt:lpstr>
      <vt:lpstr>História das Turbinas Eólicas</vt:lpstr>
      <vt:lpstr>Primeira turbina eólica para geração de eletricidade</vt:lpstr>
      <vt:lpstr>Primeira turbina eólica em escala de MW</vt:lpstr>
      <vt:lpstr>Parques Eólicos Modernos</vt:lpstr>
      <vt:lpstr>Tamanhos Crescentes</vt:lpstr>
      <vt:lpstr>PowerPoint Presentation</vt:lpstr>
      <vt:lpstr>De onde vem nosso poder?</vt:lpstr>
      <vt:lpstr>O que é um quilowatt?</vt:lpstr>
      <vt:lpstr>Preços da Energia Elétrica</vt:lpstr>
      <vt:lpstr>Atividade Proposta</vt:lpstr>
      <vt:lpstr>Mobile App</vt:lpstr>
      <vt:lpstr>PowerPoint Presentation</vt:lpstr>
      <vt:lpstr>Fator de Capacidade</vt:lpstr>
      <vt:lpstr>Custo da Terra</vt:lpstr>
      <vt:lpstr>Novas Linhas de Transmissão e Ampliações das Subestações Existentes.</vt:lpstr>
      <vt:lpstr>Custos de Capital</vt:lpstr>
      <vt:lpstr>Custos contínuos</vt:lpstr>
      <vt:lpstr>Custos de manutenção</vt:lpstr>
      <vt:lpstr>Renda</vt:lpstr>
      <vt:lpstr>Crédito Fiscal de Produção</vt:lpstr>
      <vt:lpstr>Vamos Começar ...</vt:lpstr>
      <vt:lpstr>Referência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Turbinas Eólicas no Brasil</dc:title>
  <dc:creator>student</dc:creator>
  <cp:lastModifiedBy>Efrem Ferreira</cp:lastModifiedBy>
  <cp:revision>4</cp:revision>
  <dcterms:created xsi:type="dcterms:W3CDTF">2012-03-29T17:47:43Z</dcterms:created>
  <dcterms:modified xsi:type="dcterms:W3CDTF">2020-05-12T13:41:20Z</dcterms:modified>
</cp:coreProperties>
</file>